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6" r:id="rId8"/>
    <p:sldId id="285" r:id="rId9"/>
    <p:sldId id="287" r:id="rId10"/>
    <p:sldId id="288" r:id="rId11"/>
    <p:sldId id="290" r:id="rId12"/>
    <p:sldId id="291" r:id="rId13"/>
    <p:sldId id="292" r:id="rId14"/>
    <p:sldId id="293" r:id="rId15"/>
    <p:sldId id="294" r:id="rId16"/>
    <p:sldId id="295" r:id="rId17"/>
    <p:sldId id="296" r:id="rId18"/>
    <p:sldId id="299" r:id="rId19"/>
    <p:sldId id="301" r:id="rId20"/>
    <p:sldId id="302" r:id="rId21"/>
    <p:sldId id="30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Problem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Background</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Methodology</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Explorative data analysis</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it-IT" dirty="0" err="1"/>
            <a:t>Conclusions</a:t>
          </a:r>
          <a:endParaRPr lang="en-US" dirty="0"/>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it-IT" dirty="0" err="1"/>
            <a:t>Prediction</a:t>
          </a:r>
          <a:endParaRPr lang="en-US" dirty="0"/>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pPr>
            <a:lnSpc>
              <a:spcPct val="100000"/>
            </a:lnSpc>
          </a:pPr>
          <a:r>
            <a:rPr lang="en-US" dirty="0"/>
            <a:t>Business problem</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pPr>
            <a:lnSpc>
              <a:spcPct val="100000"/>
            </a:lnSpc>
          </a:pPr>
          <a:r>
            <a:rPr lang="en-US" dirty="0"/>
            <a:t>Data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pPr>
            <a:lnSpc>
              <a:spcPct val="100000"/>
            </a:lnSpc>
          </a:pPr>
          <a:r>
            <a:rPr lang="en-US" dirty="0"/>
            <a:t>Predictive Models</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C1BC2591-8C91-4D2E-838F-26D0C0073985}">
      <dgm:prSet/>
      <dgm:spPr/>
      <dgm:t>
        <a:bodyPr/>
        <a:lstStyle/>
        <a:p>
          <a:pPr>
            <a:lnSpc>
              <a:spcPct val="100000"/>
            </a:lnSpc>
          </a:pPr>
          <a:r>
            <a:rPr lang="en-US" dirty="0"/>
            <a:t>Recommendations</a:t>
          </a:r>
        </a:p>
      </dgm:t>
    </dgm:pt>
    <dgm:pt modelId="{472A1DB7-924E-4E35-8E55-E1EE1C624B51}" type="sibTrans" cxnId="{D20E76FA-21CC-446B-8735-8A5FCDFC9E0E}">
      <dgm:prSet/>
      <dgm:spPr/>
      <dgm:t>
        <a:bodyPr/>
        <a:lstStyle/>
        <a:p>
          <a:endParaRPr lang="en-US"/>
        </a:p>
      </dgm:t>
    </dgm:pt>
    <dgm:pt modelId="{7DCA0393-C91B-458E-9602-70CA0004F5AA}" type="parTrans" cxnId="{D20E76FA-21CC-446B-8735-8A5FCDFC9E0E}">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CE13601D-E1A5-42B4-9435-EF16045E60FA}" srcId="{E754A2A0-41CE-428B-9DDC-DCD1FD12D16A}" destId="{E73E8133-584D-4C45-99EA-6F2691A17A73}" srcOrd="1" destOrd="0" parTransId="{19366B0E-517E-41A1-A871-4D800CF4D2F7}" sibTransId="{C09243AF-AD07-4CBF-84F7-E2CD9DD2CEF1}"/>
    <dgm:cxn modelId="{6D4CB933-1DF3-4BC1-A454-546CC5034B5C}" type="presOf" srcId="{C1BC2591-8C91-4D2E-838F-26D0C0073985}" destId="{6418EBED-F111-425B-8EE2-06B8B2297A68}" srcOrd="0" destOrd="1"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31236A4C-17B7-4AD6-A6DF-D5505A7B3830}" type="presOf" srcId="{19AE6A50-B2F7-4F98-A456-DF10E94887E7}" destId="{DD091D0A-5A25-4241-91F3-18D32B0BDD4F}" srcOrd="0" destOrd="2"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BE03A87C-50F2-49E6-B8EB-2219D8A5E4BF}" type="presOf" srcId="{E73E8133-584D-4C45-99EA-6F2691A17A73}" destId="{DD091D0A-5A25-4241-91F3-18D32B0BDD4F}" srcOrd="0" destOrd="1" presId="urn:microsoft.com/office/officeart/2018/5/layout/CenteredIconLabelDescriptionList"/>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E70347E4-4461-4B80-8927-4CA0AEBFAAF8}" srcId="{E817CCF5-DA3F-4E5F-BE7C-D8111B2BFEBA}" destId="{DCCE571A-4D30-4294-ABAF-6885F619D2D9}" srcOrd="1" destOrd="0" parTransId="{3AD83C96-5A95-4337-BF2D-97454AF7F108}" sibTransId="{2C1DF6EC-6090-4926-A556-3D2417B7F2AA}"/>
    <dgm:cxn modelId="{3DA7E7F0-5057-42E1-BFDF-4C763F4C13E6}" type="presOf" srcId="{6BF509EE-1E1E-4BF7-84F4-158CD8D2DC09}" destId="{7CD40649-A74C-4AD8-B9D0-2573A1955C91}" srcOrd="0" destOrd="1" presId="urn:microsoft.com/office/officeart/2018/5/layout/CenteredIconLabelDescriptionList"/>
    <dgm:cxn modelId="{55A931F7-B2A3-4173-A574-A80CB726BAE2}" type="presOf" srcId="{C2F66EED-74C3-4F36-A1D4-8AFCBB009938}" destId="{DD091D0A-5A25-4241-91F3-18D32B0BDD4F}" srcOrd="0" destOrd="0" presId="urn:microsoft.com/office/officeart/2018/5/layout/CenteredIconLabelDescriptionList"/>
    <dgm:cxn modelId="{D20E76FA-21CC-446B-8735-8A5FCDFC9E0E}" srcId="{1C1B28B7-2609-4BAA-AAAB-5801EDFD334C}" destId="{C1BC2591-8C91-4D2E-838F-26D0C0073985}" srcOrd="1" destOrd="0" parTransId="{7DCA0393-C91B-458E-9602-70CA0004F5AA}" sibTransId="{472A1DB7-924E-4E35-8E55-E1EE1C624B51}"/>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510596"/>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Problem</a:t>
          </a:r>
        </a:p>
      </dsp:txBody>
      <dsp:txXfrm>
        <a:off x="4228" y="1707263"/>
        <a:ext cx="3088125" cy="463218"/>
      </dsp:txXfrm>
    </dsp:sp>
    <dsp:sp modelId="{DD091D0A-5A25-4241-91F3-18D32B0BDD4F}">
      <dsp:nvSpPr>
        <dsp:cNvPr id="0" name=""/>
        <dsp:cNvSpPr/>
      </dsp:nvSpPr>
      <dsp:spPr>
        <a:xfrm>
          <a:off x="4228"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Background</a:t>
          </a:r>
        </a:p>
        <a:p>
          <a:pPr marL="0" lvl="0" indent="0" algn="ctr" defTabSz="755650">
            <a:lnSpc>
              <a:spcPct val="100000"/>
            </a:lnSpc>
            <a:spcBef>
              <a:spcPct val="0"/>
            </a:spcBef>
            <a:spcAft>
              <a:spcPct val="35000"/>
            </a:spcAft>
            <a:buNone/>
          </a:pPr>
          <a:r>
            <a:rPr lang="en-US" sz="1700" kern="1200" dirty="0"/>
            <a:t>Business problem</a:t>
          </a:r>
        </a:p>
        <a:p>
          <a:pPr marL="0" lvl="0" indent="0" algn="ctr" defTabSz="755650">
            <a:lnSpc>
              <a:spcPct val="100000"/>
            </a:lnSpc>
            <a:spcBef>
              <a:spcPct val="0"/>
            </a:spcBef>
            <a:spcAft>
              <a:spcPct val="35000"/>
            </a:spcAft>
            <a:buNone/>
          </a:pPr>
          <a:r>
            <a:rPr lang="en-US" sz="1700" kern="1200" dirty="0"/>
            <a:t>Data</a:t>
          </a:r>
        </a:p>
      </dsp:txBody>
      <dsp:txXfrm>
        <a:off x="4228" y="2224353"/>
        <a:ext cx="3088125" cy="979799"/>
      </dsp:txXfrm>
    </dsp:sp>
    <dsp:sp modelId="{210823F6-AC1A-46E3-9D99-A319DF497539}">
      <dsp:nvSpPr>
        <dsp:cNvPr id="0" name=""/>
        <dsp:cNvSpPr/>
      </dsp:nvSpPr>
      <dsp:spPr>
        <a:xfrm>
          <a:off x="4636415" y="510596"/>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Methodology</a:t>
          </a:r>
        </a:p>
      </dsp:txBody>
      <dsp:txXfrm>
        <a:off x="3632774" y="1707263"/>
        <a:ext cx="3088125" cy="463218"/>
      </dsp:txXfrm>
    </dsp:sp>
    <dsp:sp modelId="{7CD40649-A74C-4AD8-B9D0-2573A1955C91}">
      <dsp:nvSpPr>
        <dsp:cNvPr id="0" name=""/>
        <dsp:cNvSpPr/>
      </dsp:nvSpPr>
      <dsp:spPr>
        <a:xfrm>
          <a:off x="3632774"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Explorative data analysis</a:t>
          </a:r>
        </a:p>
        <a:p>
          <a:pPr marL="0" lvl="0" indent="0" algn="ctr" defTabSz="755650">
            <a:lnSpc>
              <a:spcPct val="100000"/>
            </a:lnSpc>
            <a:spcBef>
              <a:spcPct val="0"/>
            </a:spcBef>
            <a:spcAft>
              <a:spcPct val="35000"/>
            </a:spcAft>
            <a:buNone/>
          </a:pPr>
          <a:r>
            <a:rPr lang="en-US" sz="1700" kern="1200" dirty="0"/>
            <a:t>Predictive Models</a:t>
          </a:r>
        </a:p>
      </dsp:txBody>
      <dsp:txXfrm>
        <a:off x="3632774" y="2224353"/>
        <a:ext cx="3088125" cy="979799"/>
      </dsp:txXfrm>
    </dsp:sp>
    <dsp:sp modelId="{B0A3ABD2-C471-4A21-8AEF-3843C86919E1}">
      <dsp:nvSpPr>
        <dsp:cNvPr id="0" name=""/>
        <dsp:cNvSpPr/>
      </dsp:nvSpPr>
      <dsp:spPr>
        <a:xfrm>
          <a:off x="8264962" y="510596"/>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it-IT" sz="3000" kern="1200" dirty="0" err="1"/>
            <a:t>Conclusions</a:t>
          </a:r>
          <a:endParaRPr lang="en-US" sz="3000" kern="1200" dirty="0"/>
        </a:p>
      </dsp:txBody>
      <dsp:txXfrm>
        <a:off x="7261321" y="1707263"/>
        <a:ext cx="3088125" cy="463218"/>
      </dsp:txXfrm>
    </dsp:sp>
    <dsp:sp modelId="{6418EBED-F111-425B-8EE2-06B8B2297A68}">
      <dsp:nvSpPr>
        <dsp:cNvPr id="0" name=""/>
        <dsp:cNvSpPr/>
      </dsp:nvSpPr>
      <dsp:spPr>
        <a:xfrm>
          <a:off x="7261321"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it-IT" sz="1700" kern="1200" dirty="0" err="1"/>
            <a:t>Prediction</a:t>
          </a:r>
          <a:endParaRPr lang="en-US" sz="1700" kern="1200" dirty="0"/>
        </a:p>
        <a:p>
          <a:pPr marL="0" lvl="0" indent="0" algn="ctr" defTabSz="755650">
            <a:lnSpc>
              <a:spcPct val="100000"/>
            </a:lnSpc>
            <a:spcBef>
              <a:spcPct val="0"/>
            </a:spcBef>
            <a:spcAft>
              <a:spcPct val="35000"/>
            </a:spcAft>
            <a:buNone/>
          </a:pPr>
          <a:r>
            <a:rPr lang="en-US" sz="1700" kern="1200" dirty="0"/>
            <a:t>Recommendations</a:t>
          </a:r>
        </a:p>
      </dsp:txBody>
      <dsp:txXfrm>
        <a:off x="7261321" y="2224353"/>
        <a:ext cx="3088125" cy="97979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12/28/2020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12/28/2020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Data Science Capstone Project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Enrico</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9C4D-A98B-4DF8-8EF2-8BCFE2798BF7}"/>
              </a:ext>
            </a:extLst>
          </p:cNvPr>
          <p:cNvSpPr>
            <a:spLocks noGrp="1"/>
          </p:cNvSpPr>
          <p:nvPr>
            <p:ph type="title"/>
          </p:nvPr>
        </p:nvSpPr>
        <p:spPr>
          <a:xfrm>
            <a:off x="1370693" y="4511814"/>
            <a:ext cx="9440034" cy="1130260"/>
          </a:xfrm>
        </p:spPr>
        <p:txBody>
          <a:bodyPr vert="horz" lIns="91440" tIns="45720" rIns="91440" bIns="45720" rtlCol="0" anchor="b">
            <a:normAutofit/>
          </a:bodyPr>
          <a:lstStyle/>
          <a:p>
            <a:r>
              <a:rPr lang="en-US" sz="3700" dirty="0">
                <a:cs typeface="Times New Roman" panose="02020603050405020304" pitchFamily="18" charset="0"/>
              </a:rPr>
              <a:t>Relation between venue number and average age</a:t>
            </a:r>
            <a:endParaRPr lang="en-US" sz="3700" dirty="0"/>
          </a:p>
        </p:txBody>
      </p:sp>
      <p:pic>
        <p:nvPicPr>
          <p:cNvPr id="17" name="Picture 16">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12" name="Content Placeholder 11">
            <a:extLst>
              <a:ext uri="{FF2B5EF4-FFF2-40B4-BE49-F238E27FC236}">
                <a16:creationId xmlns:a16="http://schemas.microsoft.com/office/drawing/2014/main" id="{62583E1A-B274-44EA-A601-7A23B5E2AECC}"/>
              </a:ext>
            </a:extLst>
          </p:cNvPr>
          <p:cNvPicPr>
            <a:picLocks noGrp="1" noChangeAspect="1"/>
          </p:cNvPicPr>
          <p:nvPr>
            <p:ph sz="half" idx="2"/>
          </p:nvPr>
        </p:nvPicPr>
        <p:blipFill>
          <a:blip r:embed="rId4"/>
          <a:srcRect/>
          <a:stretch/>
        </p:blipFill>
        <p:spPr>
          <a:xfrm>
            <a:off x="6271879" y="877139"/>
            <a:ext cx="5101771" cy="3170534"/>
          </a:xfrm>
          <a:prstGeom prst="rect">
            <a:avLst/>
          </a:prstGeom>
        </p:spPr>
      </p:pic>
      <p:pic>
        <p:nvPicPr>
          <p:cNvPr id="10" name="Content Placeholder 9">
            <a:extLst>
              <a:ext uri="{FF2B5EF4-FFF2-40B4-BE49-F238E27FC236}">
                <a16:creationId xmlns:a16="http://schemas.microsoft.com/office/drawing/2014/main" id="{A5A8D9DF-A8B1-498A-A40E-CAA1A81429FD}"/>
              </a:ext>
            </a:extLst>
          </p:cNvPr>
          <p:cNvPicPr>
            <a:picLocks noGrp="1" noChangeAspect="1"/>
          </p:cNvPicPr>
          <p:nvPr>
            <p:ph sz="half" idx="1"/>
          </p:nvPr>
        </p:nvPicPr>
        <p:blipFill>
          <a:blip r:embed="rId5"/>
          <a:srcRect/>
          <a:stretch/>
        </p:blipFill>
        <p:spPr>
          <a:xfrm>
            <a:off x="981892" y="942715"/>
            <a:ext cx="4774109" cy="3026989"/>
          </a:xfrm>
          <a:prstGeom prst="rect">
            <a:avLst/>
          </a:prstGeom>
        </p:spPr>
      </p:pic>
    </p:spTree>
    <p:extLst>
      <p:ext uri="{BB962C8B-B14F-4D97-AF65-F5344CB8AC3E}">
        <p14:creationId xmlns:p14="http://schemas.microsoft.com/office/powerpoint/2010/main" val="3810888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9C4D-A98B-4DF8-8EF2-8BCFE2798BF7}"/>
              </a:ext>
            </a:extLst>
          </p:cNvPr>
          <p:cNvSpPr>
            <a:spLocks noGrp="1"/>
          </p:cNvSpPr>
          <p:nvPr>
            <p:ph type="title"/>
          </p:nvPr>
        </p:nvSpPr>
        <p:spPr>
          <a:xfrm>
            <a:off x="1370693" y="4511814"/>
            <a:ext cx="9440034" cy="1130260"/>
          </a:xfrm>
        </p:spPr>
        <p:txBody>
          <a:bodyPr vert="horz" lIns="91440" tIns="45720" rIns="91440" bIns="45720" rtlCol="0" anchor="b">
            <a:normAutofit/>
          </a:bodyPr>
          <a:lstStyle/>
          <a:p>
            <a:r>
              <a:rPr lang="en-US" sz="3700" dirty="0">
                <a:cs typeface="Times New Roman" panose="02020603050405020304" pitchFamily="18" charset="0"/>
              </a:rPr>
              <a:t>Relation between venue number and borough extension</a:t>
            </a:r>
            <a:endParaRPr lang="en-US" sz="3700" dirty="0"/>
          </a:p>
        </p:txBody>
      </p:sp>
      <p:pic>
        <p:nvPicPr>
          <p:cNvPr id="17" name="Picture 16">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12" name="Content Placeholder 11">
            <a:extLst>
              <a:ext uri="{FF2B5EF4-FFF2-40B4-BE49-F238E27FC236}">
                <a16:creationId xmlns:a16="http://schemas.microsoft.com/office/drawing/2014/main" id="{62583E1A-B274-44EA-A601-7A23B5E2AECC}"/>
              </a:ext>
            </a:extLst>
          </p:cNvPr>
          <p:cNvPicPr>
            <a:picLocks noGrp="1" noChangeAspect="1"/>
          </p:cNvPicPr>
          <p:nvPr>
            <p:ph sz="half" idx="2"/>
          </p:nvPr>
        </p:nvPicPr>
        <p:blipFill>
          <a:blip r:embed="rId4"/>
          <a:srcRect/>
          <a:stretch/>
        </p:blipFill>
        <p:spPr>
          <a:xfrm>
            <a:off x="6271879" y="899610"/>
            <a:ext cx="5101771" cy="3125591"/>
          </a:xfrm>
          <a:prstGeom prst="rect">
            <a:avLst/>
          </a:prstGeom>
        </p:spPr>
      </p:pic>
      <p:pic>
        <p:nvPicPr>
          <p:cNvPr id="10" name="Content Placeholder 9">
            <a:extLst>
              <a:ext uri="{FF2B5EF4-FFF2-40B4-BE49-F238E27FC236}">
                <a16:creationId xmlns:a16="http://schemas.microsoft.com/office/drawing/2014/main" id="{A5A8D9DF-A8B1-498A-A40E-CAA1A81429FD}"/>
              </a:ext>
            </a:extLst>
          </p:cNvPr>
          <p:cNvPicPr>
            <a:picLocks noGrp="1" noChangeAspect="1"/>
          </p:cNvPicPr>
          <p:nvPr>
            <p:ph sz="half" idx="1"/>
          </p:nvPr>
        </p:nvPicPr>
        <p:blipFill>
          <a:blip r:embed="rId5"/>
          <a:srcRect/>
          <a:stretch/>
        </p:blipFill>
        <p:spPr>
          <a:xfrm>
            <a:off x="981892" y="1038751"/>
            <a:ext cx="4774109" cy="2834916"/>
          </a:xfrm>
          <a:prstGeom prst="rect">
            <a:avLst/>
          </a:prstGeom>
        </p:spPr>
      </p:pic>
    </p:spTree>
    <p:extLst>
      <p:ext uri="{BB962C8B-B14F-4D97-AF65-F5344CB8AC3E}">
        <p14:creationId xmlns:p14="http://schemas.microsoft.com/office/powerpoint/2010/main" val="1841528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87B35-B66F-4ED1-B494-EDC5AE75D49E}"/>
              </a:ext>
            </a:extLst>
          </p:cNvPr>
          <p:cNvSpPr>
            <a:spLocks noGrp="1"/>
          </p:cNvSpPr>
          <p:nvPr>
            <p:ph type="title"/>
          </p:nvPr>
        </p:nvSpPr>
        <p:spPr>
          <a:xfrm>
            <a:off x="861790" y="835383"/>
            <a:ext cx="3382832" cy="3499549"/>
          </a:xfrm>
        </p:spPr>
        <p:txBody>
          <a:bodyPr vert="horz" lIns="91440" tIns="45720" rIns="91440" bIns="45720" rtlCol="0" anchor="b">
            <a:normAutofit/>
          </a:bodyPr>
          <a:lstStyle/>
          <a:p>
            <a:pPr algn="l"/>
            <a:r>
              <a:rPr lang="en-US" sz="4200" dirty="0"/>
              <a:t>DENSITY OF FITNESS CENTERS </a:t>
            </a:r>
          </a:p>
        </p:txBody>
      </p:sp>
      <p:sp>
        <p:nvSpPr>
          <p:cNvPr id="13" name="Rectangle 1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Map&#10;&#10;Description automatically generated">
            <a:extLst>
              <a:ext uri="{FF2B5EF4-FFF2-40B4-BE49-F238E27FC236}">
                <a16:creationId xmlns:a16="http://schemas.microsoft.com/office/drawing/2014/main" id="{1A9619EA-3531-473B-B57E-0DC60E8160B7}"/>
              </a:ext>
            </a:extLst>
          </p:cNvPr>
          <p:cNvPicPr>
            <a:picLocks noGrp="1" noChangeAspect="1"/>
          </p:cNvPicPr>
          <p:nvPr>
            <p:ph idx="1"/>
          </p:nvPr>
        </p:nvPicPr>
        <p:blipFill>
          <a:blip r:embed="rId3"/>
          <a:stretch>
            <a:fillRect/>
          </a:stretch>
        </p:blipFill>
        <p:spPr>
          <a:xfrm>
            <a:off x="5324315" y="1019657"/>
            <a:ext cx="6197668" cy="4818686"/>
          </a:xfrm>
          <a:prstGeom prst="rect">
            <a:avLst/>
          </a:prstGeom>
        </p:spPr>
      </p:pic>
    </p:spTree>
    <p:extLst>
      <p:ext uri="{BB962C8B-B14F-4D97-AF65-F5344CB8AC3E}">
        <p14:creationId xmlns:p14="http://schemas.microsoft.com/office/powerpoint/2010/main" val="76056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CED49-6AEB-46C4-BD35-1E99C54E04FE}"/>
              </a:ext>
            </a:extLst>
          </p:cNvPr>
          <p:cNvSpPr>
            <a:spLocks noGrp="1"/>
          </p:cNvSpPr>
          <p:nvPr>
            <p:ph type="title"/>
          </p:nvPr>
        </p:nvSpPr>
        <p:spPr/>
        <p:txBody>
          <a:bodyPr/>
          <a:lstStyle/>
          <a:p>
            <a:r>
              <a:rPr lang="it-IT" dirty="0"/>
              <a:t>PREDICTIVE MODELS</a:t>
            </a:r>
            <a:endParaRPr lang="en-US" dirty="0"/>
          </a:p>
        </p:txBody>
      </p:sp>
      <p:sp>
        <p:nvSpPr>
          <p:cNvPr id="3" name="Text Placeholder 2">
            <a:extLst>
              <a:ext uri="{FF2B5EF4-FFF2-40B4-BE49-F238E27FC236}">
                <a16:creationId xmlns:a16="http://schemas.microsoft.com/office/drawing/2014/main" id="{FB41F8C8-638E-4138-B367-1EA2007817C6}"/>
              </a:ext>
            </a:extLst>
          </p:cNvPr>
          <p:cNvSpPr>
            <a:spLocks noGrp="1"/>
          </p:cNvSpPr>
          <p:nvPr>
            <p:ph type="body" idx="1"/>
          </p:nvPr>
        </p:nvSpPr>
        <p:spPr/>
        <p:txBody>
          <a:bodyPr/>
          <a:lstStyle/>
          <a:p>
            <a:r>
              <a:rPr lang="it-IT" dirty="0"/>
              <a:t>MULTIPLE LINEAR REGRESSION</a:t>
            </a:r>
            <a:endParaRPr lang="en-US" dirty="0"/>
          </a:p>
        </p:txBody>
      </p:sp>
      <p:sp>
        <p:nvSpPr>
          <p:cNvPr id="4" name="Text Placeholder 3">
            <a:extLst>
              <a:ext uri="{FF2B5EF4-FFF2-40B4-BE49-F238E27FC236}">
                <a16:creationId xmlns:a16="http://schemas.microsoft.com/office/drawing/2014/main" id="{EB969352-24CE-4FD8-865D-E8DB237BF9E0}"/>
              </a:ext>
            </a:extLst>
          </p:cNvPr>
          <p:cNvSpPr>
            <a:spLocks noGrp="1"/>
          </p:cNvSpPr>
          <p:nvPr>
            <p:ph type="body" sz="half" idx="15"/>
          </p:nvPr>
        </p:nvSpPr>
        <p:spPr/>
        <p:txBody>
          <a:bodyPr/>
          <a:lstStyle/>
          <a:p>
            <a:pPr marL="285750" indent="-285750" algn="l">
              <a:buFont typeface="Wingdings" panose="05000000000000000000" pitchFamily="2" charset="2"/>
              <a:buChar char="v"/>
            </a:pPr>
            <a:r>
              <a:rPr lang="en-US" dirty="0">
                <a:effectLst/>
                <a:ea typeface="Calibri" panose="020F0502020204030204" pitchFamily="34" charset="0"/>
                <a:cs typeface="Times New Roman" panose="02020603050405020304" pitchFamily="18" charset="0"/>
              </a:rPr>
              <a:t>STATISTICAL METHOD ABLE TO PREDICT AN OUTCOME TAKING INTO ACCOUNT MULTIPLE VARIABLES</a:t>
            </a:r>
          </a:p>
          <a:p>
            <a:pPr marL="285750" indent="-285750" algn="l">
              <a:buFont typeface="Wingdings" panose="05000000000000000000" pitchFamily="2" charset="2"/>
              <a:buChar char="v"/>
            </a:pPr>
            <a:r>
              <a:rPr lang="it-IT" dirty="0"/>
              <a:t>RELATION BETWEEN INDEPENDENT AND DEPENDENT VARIABLES MUST BE LINEAR</a:t>
            </a:r>
          </a:p>
          <a:p>
            <a:pPr marL="285750" indent="-285750" algn="l">
              <a:buFont typeface="Wingdings" panose="05000000000000000000" pitchFamily="2" charset="2"/>
              <a:buChar char="v"/>
            </a:pPr>
            <a:endParaRPr lang="en-US" dirty="0"/>
          </a:p>
        </p:txBody>
      </p:sp>
      <p:sp>
        <p:nvSpPr>
          <p:cNvPr id="5" name="Text Placeholder 4">
            <a:extLst>
              <a:ext uri="{FF2B5EF4-FFF2-40B4-BE49-F238E27FC236}">
                <a16:creationId xmlns:a16="http://schemas.microsoft.com/office/drawing/2014/main" id="{3D446C65-4C27-4F3A-AE91-A6734BDA9A4C}"/>
              </a:ext>
            </a:extLst>
          </p:cNvPr>
          <p:cNvSpPr>
            <a:spLocks noGrp="1"/>
          </p:cNvSpPr>
          <p:nvPr>
            <p:ph type="body" sz="quarter" idx="3"/>
          </p:nvPr>
        </p:nvSpPr>
        <p:spPr/>
        <p:txBody>
          <a:bodyPr/>
          <a:lstStyle/>
          <a:p>
            <a:endParaRPr lang="en-US"/>
          </a:p>
        </p:txBody>
      </p:sp>
      <p:sp>
        <p:nvSpPr>
          <p:cNvPr id="6" name="Text Placeholder 5">
            <a:extLst>
              <a:ext uri="{FF2B5EF4-FFF2-40B4-BE49-F238E27FC236}">
                <a16:creationId xmlns:a16="http://schemas.microsoft.com/office/drawing/2014/main" id="{FE19BC35-9747-4365-9FDE-C650CF55D4EF}"/>
              </a:ext>
            </a:extLst>
          </p:cNvPr>
          <p:cNvSpPr>
            <a:spLocks noGrp="1"/>
          </p:cNvSpPr>
          <p:nvPr>
            <p:ph type="body" sz="half" idx="16"/>
          </p:nvPr>
        </p:nvSpPr>
        <p:spPr/>
        <p:txBody>
          <a:bodyPr/>
          <a:lstStyle/>
          <a:p>
            <a:endParaRPr lang="en-US" dirty="0"/>
          </a:p>
        </p:txBody>
      </p:sp>
      <p:sp>
        <p:nvSpPr>
          <p:cNvPr id="7" name="Text Placeholder 6">
            <a:extLst>
              <a:ext uri="{FF2B5EF4-FFF2-40B4-BE49-F238E27FC236}">
                <a16:creationId xmlns:a16="http://schemas.microsoft.com/office/drawing/2014/main" id="{4B179CEB-F938-4240-A119-A3B3865FAF5C}"/>
              </a:ext>
            </a:extLst>
          </p:cNvPr>
          <p:cNvSpPr>
            <a:spLocks noGrp="1"/>
          </p:cNvSpPr>
          <p:nvPr>
            <p:ph type="body" sz="quarter" idx="13"/>
          </p:nvPr>
        </p:nvSpPr>
        <p:spPr/>
        <p:txBody>
          <a:bodyPr/>
          <a:lstStyle/>
          <a:p>
            <a:r>
              <a:rPr lang="it-IT" dirty="0"/>
              <a:t>RANDOM FOREST REGRESSION</a:t>
            </a:r>
            <a:endParaRPr lang="en-US" dirty="0"/>
          </a:p>
        </p:txBody>
      </p:sp>
      <p:sp>
        <p:nvSpPr>
          <p:cNvPr id="8" name="Text Placeholder 7">
            <a:extLst>
              <a:ext uri="{FF2B5EF4-FFF2-40B4-BE49-F238E27FC236}">
                <a16:creationId xmlns:a16="http://schemas.microsoft.com/office/drawing/2014/main" id="{D6E56716-EC9B-4819-BE9F-A862025863D4}"/>
              </a:ext>
            </a:extLst>
          </p:cNvPr>
          <p:cNvSpPr>
            <a:spLocks noGrp="1"/>
          </p:cNvSpPr>
          <p:nvPr>
            <p:ph type="body" sz="half" idx="17"/>
          </p:nvPr>
        </p:nvSpPr>
        <p:spPr/>
        <p:txBody>
          <a:bodyPr/>
          <a:lstStyle/>
          <a:p>
            <a:pPr marL="285750" indent="-285750" algn="l">
              <a:buFont typeface="Wingdings" panose="05000000000000000000" pitchFamily="2" charset="2"/>
              <a:buChar char="v"/>
            </a:pPr>
            <a:r>
              <a:rPr lang="it-IT" dirty="0"/>
              <a:t>BOTH REGRESSION AND CLASSIFICATION</a:t>
            </a:r>
          </a:p>
          <a:p>
            <a:pPr marL="285750" indent="-285750" algn="l">
              <a:buFont typeface="Wingdings" panose="05000000000000000000" pitchFamily="2" charset="2"/>
              <a:buChar char="v"/>
            </a:pPr>
            <a:r>
              <a:rPr lang="it-IT" dirty="0"/>
              <a:t>MAKES USE OF MANY DECISION TREES </a:t>
            </a:r>
          </a:p>
          <a:p>
            <a:pPr marL="285750" indent="-285750" algn="l">
              <a:buFont typeface="Wingdings" panose="05000000000000000000" pitchFamily="2" charset="2"/>
              <a:buChar char="v"/>
            </a:pPr>
            <a:r>
              <a:rPr lang="it-IT" dirty="0"/>
              <a:t>TRAINS EVERY TREE WITH A DIFFERENT DATA SAMPLE</a:t>
            </a:r>
          </a:p>
          <a:p>
            <a:pPr marL="285750" indent="-285750" algn="l">
              <a:buFont typeface="Wingdings" panose="05000000000000000000" pitchFamily="2" charset="2"/>
              <a:buChar char="v"/>
            </a:pPr>
            <a:r>
              <a:rPr lang="it-IT" dirty="0"/>
              <a:t>LINEAR DEPENDENCE NOT NEEDED</a:t>
            </a:r>
            <a:endParaRPr lang="en-US" dirty="0"/>
          </a:p>
        </p:txBody>
      </p:sp>
    </p:spTree>
    <p:extLst>
      <p:ext uri="{BB962C8B-B14F-4D97-AF65-F5344CB8AC3E}">
        <p14:creationId xmlns:p14="http://schemas.microsoft.com/office/powerpoint/2010/main" val="1426988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625B4-54C1-4D7C-935A-E0AEB308D6E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dirty="0"/>
              <a:t>MULTIPLE LINEAR REGRESSION</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99225791-22C6-4678-A58A-F64B3AEBD041}"/>
              </a:ext>
            </a:extLst>
          </p:cNvPr>
          <p:cNvPicPr>
            <a:picLocks noGrp="1" noChangeAspect="1"/>
          </p:cNvPicPr>
          <p:nvPr>
            <p:ph idx="1"/>
          </p:nvPr>
        </p:nvPicPr>
        <p:blipFill>
          <a:blip r:embed="rId3"/>
          <a:stretch>
            <a:fillRect/>
          </a:stretch>
        </p:blipFill>
        <p:spPr>
          <a:xfrm>
            <a:off x="4784468" y="1290872"/>
            <a:ext cx="7278733" cy="4276255"/>
          </a:xfrm>
          <a:prstGeom prst="rect">
            <a:avLst/>
          </a:prstGeom>
        </p:spPr>
      </p:pic>
    </p:spTree>
    <p:extLst>
      <p:ext uri="{BB962C8B-B14F-4D97-AF65-F5344CB8AC3E}">
        <p14:creationId xmlns:p14="http://schemas.microsoft.com/office/powerpoint/2010/main" val="215121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625B4-54C1-4D7C-935A-E0AEB308D6E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dirty="0"/>
              <a:t>RANDOM FORESET REGRESSION</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9225791-22C6-4678-A58A-F64B3AEBD041}"/>
              </a:ext>
            </a:extLst>
          </p:cNvPr>
          <p:cNvPicPr>
            <a:picLocks noGrp="1" noChangeAspect="1"/>
          </p:cNvPicPr>
          <p:nvPr>
            <p:ph idx="1"/>
          </p:nvPr>
        </p:nvPicPr>
        <p:blipFill>
          <a:blip r:embed="rId3"/>
          <a:srcRect/>
          <a:stretch/>
        </p:blipFill>
        <p:spPr>
          <a:xfrm>
            <a:off x="4784468" y="1344716"/>
            <a:ext cx="7278733" cy="4168567"/>
          </a:xfrm>
          <a:prstGeom prst="rect">
            <a:avLst/>
          </a:prstGeom>
        </p:spPr>
      </p:pic>
    </p:spTree>
    <p:extLst>
      <p:ext uri="{BB962C8B-B14F-4D97-AF65-F5344CB8AC3E}">
        <p14:creationId xmlns:p14="http://schemas.microsoft.com/office/powerpoint/2010/main" val="3340513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625B4-54C1-4D7C-935A-E0AEB308D6E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dirty="0"/>
              <a:t>MLR &amp; RANDOM FORESET REGRESSION</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9225791-22C6-4678-A58A-F64B3AEBD041}"/>
              </a:ext>
            </a:extLst>
          </p:cNvPr>
          <p:cNvPicPr>
            <a:picLocks noGrp="1" noChangeAspect="1"/>
          </p:cNvPicPr>
          <p:nvPr>
            <p:ph idx="1"/>
          </p:nvPr>
        </p:nvPicPr>
        <p:blipFill>
          <a:blip r:embed="rId3"/>
          <a:srcRect/>
          <a:stretch/>
        </p:blipFill>
        <p:spPr>
          <a:xfrm>
            <a:off x="4784468" y="1369374"/>
            <a:ext cx="7278733" cy="4119250"/>
          </a:xfrm>
          <a:prstGeom prst="rect">
            <a:avLst/>
          </a:prstGeom>
        </p:spPr>
      </p:pic>
    </p:spTree>
    <p:extLst>
      <p:ext uri="{BB962C8B-B14F-4D97-AF65-F5344CB8AC3E}">
        <p14:creationId xmlns:p14="http://schemas.microsoft.com/office/powerpoint/2010/main" val="1475175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2B83D41-27C5-4901-AA8F-32EFB127F7D2}"/>
              </a:ext>
            </a:extLst>
          </p:cNvPr>
          <p:cNvSpPr>
            <a:spLocks noGrp="1"/>
          </p:cNvSpPr>
          <p:nvPr>
            <p:ph type="title"/>
          </p:nvPr>
        </p:nvSpPr>
        <p:spPr>
          <a:xfrm>
            <a:off x="1039905" y="845387"/>
            <a:ext cx="3470310" cy="1066689"/>
          </a:xfrm>
        </p:spPr>
        <p:txBody>
          <a:bodyPr vert="horz" lIns="91440" tIns="45720" rIns="91440" bIns="45720" rtlCol="0" anchor="b">
            <a:normAutofit/>
          </a:bodyPr>
          <a:lstStyle/>
          <a:p>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PREDICTION</a:t>
            </a:r>
          </a:p>
        </p:txBody>
      </p:sp>
      <p:sp>
        <p:nvSpPr>
          <p:cNvPr id="4" name="Text Placeholder 3">
            <a:extLst>
              <a:ext uri="{FF2B5EF4-FFF2-40B4-BE49-F238E27FC236}">
                <a16:creationId xmlns:a16="http://schemas.microsoft.com/office/drawing/2014/main" id="{0219B07E-46B6-494F-A1EC-00E7139E8C27}"/>
              </a:ext>
            </a:extLst>
          </p:cNvPr>
          <p:cNvSpPr>
            <a:spLocks noGrp="1"/>
          </p:cNvSpPr>
          <p:nvPr>
            <p:ph type="body" sz="half" idx="2"/>
          </p:nvPr>
        </p:nvSpPr>
        <p:spPr>
          <a:xfrm>
            <a:off x="1039905" y="2138984"/>
            <a:ext cx="3405573" cy="3499563"/>
          </a:xfrm>
        </p:spPr>
        <p:txBody>
          <a:bodyPr vert="horz" lIns="91440" tIns="45720" rIns="91440" bIns="45720" rtlCol="0" anchor="t">
            <a:normAutofit/>
          </a:bodyPr>
          <a:lstStyle/>
          <a:p>
            <a:pPr marL="285750" indent="-285750" algn="l">
              <a:buFont typeface="Wingdings" panose="05000000000000000000" pitchFamily="2" charset="2"/>
              <a:buChar char="v"/>
            </a:pPr>
            <a:r>
              <a:rPr lang="en-US" dirty="0"/>
              <a:t>THE BEST BROUGH FOR INVESTMENT IN THE FITNESS INDUSTRY ARE:</a:t>
            </a:r>
          </a:p>
          <a:p>
            <a:pPr marL="742950" lvl="1" indent="-285750">
              <a:buFont typeface="Wingdings" panose="05000000000000000000" pitchFamily="2" charset="2"/>
              <a:buChar char="v"/>
            </a:pPr>
            <a:r>
              <a:rPr lang="en-US" sz="1600" dirty="0"/>
              <a:t>LAMBETH</a:t>
            </a:r>
          </a:p>
          <a:p>
            <a:pPr marL="742950" lvl="1" indent="-285750">
              <a:buFont typeface="Wingdings" panose="05000000000000000000" pitchFamily="2" charset="2"/>
              <a:buChar char="v"/>
            </a:pPr>
            <a:r>
              <a:rPr lang="en-US" sz="1600" dirty="0"/>
              <a:t>HAMMERSMITH</a:t>
            </a:r>
          </a:p>
          <a:p>
            <a:pPr marL="742950" lvl="1" indent="-285750">
              <a:buFont typeface="Wingdings" panose="05000000000000000000" pitchFamily="2" charset="2"/>
              <a:buChar char="v"/>
            </a:pPr>
            <a:r>
              <a:rPr lang="en-US" sz="1600" dirty="0"/>
              <a:t>BARKING</a:t>
            </a:r>
          </a:p>
        </p:txBody>
      </p:sp>
      <p:pic>
        <p:nvPicPr>
          <p:cNvPr id="6" name="Content Placeholder 5" descr="Map&#10;&#10;Description automatically generated">
            <a:extLst>
              <a:ext uri="{FF2B5EF4-FFF2-40B4-BE49-F238E27FC236}">
                <a16:creationId xmlns:a16="http://schemas.microsoft.com/office/drawing/2014/main" id="{1273CD89-113E-4749-B3B5-81D0FDEBD070}"/>
              </a:ext>
            </a:extLst>
          </p:cNvPr>
          <p:cNvPicPr>
            <a:picLocks noGrp="1" noChangeAspect="1"/>
          </p:cNvPicPr>
          <p:nvPr>
            <p:ph idx="1"/>
          </p:nvPr>
        </p:nvPicPr>
        <p:blipFill>
          <a:blip r:embed="rId3"/>
          <a:stretch>
            <a:fillRect/>
          </a:stretch>
        </p:blipFill>
        <p:spPr>
          <a:xfrm>
            <a:off x="5387351" y="992504"/>
            <a:ext cx="6161183" cy="4882737"/>
          </a:xfrm>
          <a:prstGeom prst="rect">
            <a:avLst/>
          </a:prstGeom>
        </p:spPr>
      </p:pic>
    </p:spTree>
    <p:extLst>
      <p:ext uri="{BB962C8B-B14F-4D97-AF65-F5344CB8AC3E}">
        <p14:creationId xmlns:p14="http://schemas.microsoft.com/office/powerpoint/2010/main" val="1503304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638F1-241D-4795-8C94-8A4ED60CCC3C}"/>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RECOMMENDATIONS</a:t>
            </a:r>
          </a:p>
        </p:txBody>
      </p:sp>
      <p:sp>
        <p:nvSpPr>
          <p:cNvPr id="4" name="Text Placeholder 3">
            <a:extLst>
              <a:ext uri="{FF2B5EF4-FFF2-40B4-BE49-F238E27FC236}">
                <a16:creationId xmlns:a16="http://schemas.microsoft.com/office/drawing/2014/main" id="{6E892D43-8326-45A2-B4F7-C268B232FFCC}"/>
              </a:ext>
            </a:extLst>
          </p:cNvPr>
          <p:cNvSpPr>
            <a:spLocks noGrp="1"/>
          </p:cNvSpPr>
          <p:nvPr>
            <p:ph type="body" sz="half" idx="2"/>
          </p:nvPr>
        </p:nvSpPr>
        <p:spPr>
          <a:xfrm>
            <a:off x="913796" y="2247153"/>
            <a:ext cx="3358084" cy="3544046"/>
          </a:xfrm>
        </p:spPr>
        <p:txBody>
          <a:bodyPr vert="horz" lIns="91440" tIns="45720" rIns="91440" bIns="45720" rtlCol="0" anchor="t">
            <a:normAutofit/>
          </a:bodyPr>
          <a:lstStyle/>
          <a:p>
            <a:pPr marL="285750" indent="-285750" algn="l">
              <a:buFont typeface="Wingdings 2" charset="2"/>
              <a:buChar char="v"/>
            </a:pPr>
            <a:r>
              <a:rPr lang="en-US" sz="1800"/>
              <a:t>CONSIDER A BIGGER DATASET</a:t>
            </a:r>
          </a:p>
          <a:p>
            <a:pPr marL="285750" indent="-285750" algn="l">
              <a:buFont typeface="Wingdings 2" charset="2"/>
              <a:buChar char="v"/>
            </a:pPr>
            <a:r>
              <a:rPr lang="en-US" sz="1800"/>
              <a:t>TAKING INTO ACCOUNT DEMOGRAPHIC &amp; ECONOMIC DATA VARIATION IN TIME</a:t>
            </a:r>
          </a:p>
          <a:p>
            <a:pPr marL="285750" indent="-285750" algn="l">
              <a:buFont typeface="Wingdings 2" charset="2"/>
              <a:buChar char="v"/>
            </a:pPr>
            <a:r>
              <a:rPr lang="en-US" sz="1800"/>
              <a:t>CONSIDER VENUE POPULARITY &amp; RATING BASED ON LOCATION</a:t>
            </a:r>
          </a:p>
        </p:txBody>
      </p:sp>
      <p:pic>
        <p:nvPicPr>
          <p:cNvPr id="8" name="Content Placeholder 7" descr="Icon&#10;&#10;Description automatically generated">
            <a:extLst>
              <a:ext uri="{FF2B5EF4-FFF2-40B4-BE49-F238E27FC236}">
                <a16:creationId xmlns:a16="http://schemas.microsoft.com/office/drawing/2014/main" id="{F04C751A-7CBF-4F91-AFCC-7204B5AC12F3}"/>
              </a:ext>
            </a:extLst>
          </p:cNvPr>
          <p:cNvPicPr>
            <a:picLocks noGrp="1" noChangeAspect="1"/>
          </p:cNvPicPr>
          <p:nvPr>
            <p:ph idx="1"/>
          </p:nvPr>
        </p:nvPicPr>
        <p:blipFill>
          <a:blip r:embed="rId3"/>
          <a:stretch>
            <a:fillRect/>
          </a:stretch>
        </p:blipFill>
        <p:spPr>
          <a:xfrm>
            <a:off x="5658073" y="643466"/>
            <a:ext cx="5147733" cy="5147733"/>
          </a:xfrm>
          <a:prstGeom prst="rect">
            <a:avLst/>
          </a:prstGeom>
        </p:spPr>
      </p:pic>
    </p:spTree>
    <p:extLst>
      <p:ext uri="{BB962C8B-B14F-4D97-AF65-F5344CB8AC3E}">
        <p14:creationId xmlns:p14="http://schemas.microsoft.com/office/powerpoint/2010/main" val="1882263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fontScale="90000"/>
          </a:bodyPr>
          <a:lstStyle/>
          <a:p>
            <a:r>
              <a:rPr lang="it-IT" dirty="0"/>
              <a:t>PREDICTING SUITABLE AREAS FOR INVESTMENTS </a:t>
            </a:r>
            <a:endParaRPr lang="en-US" dirty="0"/>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06890825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8F4A268-10A3-4B5E-920A-C53EE8DBE201}"/>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BACKGROUND</a:t>
            </a:r>
          </a:p>
        </p:txBody>
      </p:sp>
      <p:sp>
        <p:nvSpPr>
          <p:cNvPr id="4" name="Text Placeholder 3">
            <a:extLst>
              <a:ext uri="{FF2B5EF4-FFF2-40B4-BE49-F238E27FC236}">
                <a16:creationId xmlns:a16="http://schemas.microsoft.com/office/drawing/2014/main" id="{A6BEA426-1CBE-40B7-8582-EE7DF1B2D11B}"/>
              </a:ext>
            </a:extLst>
          </p:cNvPr>
          <p:cNvSpPr>
            <a:spLocks noGrp="1"/>
          </p:cNvSpPr>
          <p:nvPr>
            <p:ph type="body" sz="half" idx="2"/>
          </p:nvPr>
        </p:nvSpPr>
        <p:spPr>
          <a:xfrm>
            <a:off x="1039905" y="2147862"/>
            <a:ext cx="3405573" cy="3499563"/>
          </a:xfrm>
        </p:spPr>
        <p:txBody>
          <a:bodyPr vert="horz" lIns="91440" tIns="45720" rIns="91440" bIns="45720" rtlCol="0" anchor="t">
            <a:normAutofit/>
          </a:bodyPr>
          <a:lstStyle/>
          <a:p>
            <a:pPr algn="l">
              <a:lnSpc>
                <a:spcPct val="100000"/>
              </a:lnSpc>
            </a:pPr>
            <a:r>
              <a:rPr lang="en-US" sz="1500"/>
              <a:t>Fitness centers have a market value of 4.5 billion pounds and employs almost 50 thousand people across the UK. Business analysis on this market have estimate that this industry is expected to grow due to a general increase in health awareness. Therefore, it is reasonable that new investors in this sector and already established brands desire to know which area is the best for investments. I will try to explain to the stakeholders of a fitness company which are the best locations for growing their business. </a:t>
            </a:r>
          </a:p>
        </p:txBody>
      </p:sp>
      <p:pic>
        <p:nvPicPr>
          <p:cNvPr id="14" name="Content Placeholder 13" descr="Chart, bar chart&#10;&#10;Description automatically generated">
            <a:extLst>
              <a:ext uri="{FF2B5EF4-FFF2-40B4-BE49-F238E27FC236}">
                <a16:creationId xmlns:a16="http://schemas.microsoft.com/office/drawing/2014/main" id="{E2467B59-5E33-4905-B660-B17D19526F0B}"/>
              </a:ext>
            </a:extLst>
          </p:cNvPr>
          <p:cNvPicPr>
            <a:picLocks noGrp="1" noChangeAspect="1"/>
          </p:cNvPicPr>
          <p:nvPr>
            <p:ph idx="1"/>
          </p:nvPr>
        </p:nvPicPr>
        <p:blipFill>
          <a:blip r:embed="rId3"/>
          <a:stretch>
            <a:fillRect/>
          </a:stretch>
        </p:blipFill>
        <p:spPr>
          <a:xfrm>
            <a:off x="5387351" y="1647130"/>
            <a:ext cx="6161183" cy="3573485"/>
          </a:xfrm>
          <a:prstGeom prst="rect">
            <a:avLst/>
          </a:prstGeom>
        </p:spPr>
      </p:pic>
    </p:spTree>
    <p:extLst>
      <p:ext uri="{BB962C8B-B14F-4D97-AF65-F5344CB8AC3E}">
        <p14:creationId xmlns:p14="http://schemas.microsoft.com/office/powerpoint/2010/main" val="2755236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5FBB038-D8B0-46C2-A6BF-07EA1B3F3F12}"/>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3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THE PROBLEM</a:t>
            </a:r>
          </a:p>
        </p:txBody>
      </p:sp>
      <p:sp>
        <p:nvSpPr>
          <p:cNvPr id="4" name="Text Placeholder 3">
            <a:extLst>
              <a:ext uri="{FF2B5EF4-FFF2-40B4-BE49-F238E27FC236}">
                <a16:creationId xmlns:a16="http://schemas.microsoft.com/office/drawing/2014/main" id="{8906CD72-DF8F-4497-BD06-EF9E4BA7DF30}"/>
              </a:ext>
            </a:extLst>
          </p:cNvPr>
          <p:cNvSpPr>
            <a:spLocks noGrp="1"/>
          </p:cNvSpPr>
          <p:nvPr>
            <p:ph type="body" sz="half" idx="2"/>
          </p:nvPr>
        </p:nvSpPr>
        <p:spPr>
          <a:xfrm>
            <a:off x="990888" y="3186231"/>
            <a:ext cx="3405573" cy="2239854"/>
          </a:xfrm>
        </p:spPr>
        <p:txBody>
          <a:bodyPr vert="horz" lIns="91440" tIns="45720" rIns="91440" bIns="45720" rtlCol="0" anchor="t">
            <a:normAutofit/>
          </a:bodyPr>
          <a:lstStyle/>
          <a:p>
            <a:r>
              <a:rPr lang="en-US" sz="1800" dirty="0">
                <a:effectLst/>
                <a:ea typeface="Calibri" panose="020F0502020204030204" pitchFamily="34" charset="0"/>
                <a:cs typeface="Times New Roman" panose="02020603050405020304" pitchFamily="18" charset="0"/>
              </a:rPr>
              <a:t>WHICH IS THE BEST LOCATION TO INVEST IN THE FITNESS INDUSTRY IN LONDON ?</a:t>
            </a:r>
          </a:p>
          <a:p>
            <a:endParaRPr lang="en-US" sz="1800" dirty="0">
              <a:effectLst/>
              <a:ea typeface="Calibri" panose="020F0502020204030204" pitchFamily="34" charset="0"/>
              <a:cs typeface="Times New Roman" panose="02020603050405020304" pitchFamily="18" charset="0"/>
            </a:endParaRPr>
          </a:p>
        </p:txBody>
      </p:sp>
      <p:pic>
        <p:nvPicPr>
          <p:cNvPr id="8" name="Content Placeholder 7" descr="Shape&#10;&#10;Description automatically generated with low confidence">
            <a:extLst>
              <a:ext uri="{FF2B5EF4-FFF2-40B4-BE49-F238E27FC236}">
                <a16:creationId xmlns:a16="http://schemas.microsoft.com/office/drawing/2014/main" id="{7B761848-22E8-4599-B208-5DA6CF63EA9C}"/>
              </a:ext>
            </a:extLst>
          </p:cNvPr>
          <p:cNvPicPr>
            <a:picLocks noGrp="1" noChangeAspect="1"/>
          </p:cNvPicPr>
          <p:nvPr>
            <p:ph idx="1"/>
          </p:nvPr>
        </p:nvPicPr>
        <p:blipFill>
          <a:blip r:embed="rId3"/>
          <a:stretch>
            <a:fillRect/>
          </a:stretch>
        </p:blipFill>
        <p:spPr>
          <a:xfrm>
            <a:off x="5677536" y="643467"/>
            <a:ext cx="5580812" cy="5580812"/>
          </a:xfrm>
          <a:prstGeom prst="rect">
            <a:avLst/>
          </a:prstGeom>
        </p:spPr>
      </p:pic>
    </p:spTree>
    <p:extLst>
      <p:ext uri="{BB962C8B-B14F-4D97-AF65-F5344CB8AC3E}">
        <p14:creationId xmlns:p14="http://schemas.microsoft.com/office/powerpoint/2010/main" val="839640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73B8E-545C-43B3-93EC-CFD944B392E5}"/>
              </a:ext>
            </a:extLst>
          </p:cNvPr>
          <p:cNvSpPr>
            <a:spLocks noGrp="1"/>
          </p:cNvSpPr>
          <p:nvPr>
            <p:ph type="title"/>
          </p:nvPr>
        </p:nvSpPr>
        <p:spPr/>
        <p:txBody>
          <a:bodyPr/>
          <a:lstStyle/>
          <a:p>
            <a:r>
              <a:rPr lang="it-IT" dirty="0"/>
              <a:t>THE DATA</a:t>
            </a:r>
            <a:endParaRPr lang="en-US" dirty="0"/>
          </a:p>
        </p:txBody>
      </p:sp>
      <p:sp>
        <p:nvSpPr>
          <p:cNvPr id="3" name="Text Placeholder 2">
            <a:extLst>
              <a:ext uri="{FF2B5EF4-FFF2-40B4-BE49-F238E27FC236}">
                <a16:creationId xmlns:a16="http://schemas.microsoft.com/office/drawing/2014/main" id="{BE79D3A6-5F81-4837-A084-D07AC97CA21B}"/>
              </a:ext>
            </a:extLst>
          </p:cNvPr>
          <p:cNvSpPr>
            <a:spLocks noGrp="1"/>
          </p:cNvSpPr>
          <p:nvPr>
            <p:ph type="body" idx="1"/>
          </p:nvPr>
        </p:nvSpPr>
        <p:spPr/>
        <p:txBody>
          <a:bodyPr/>
          <a:lstStyle/>
          <a:p>
            <a:r>
              <a:rPr lang="it-IT" dirty="0"/>
              <a:t>DEMOGRAPHIC </a:t>
            </a:r>
            <a:endParaRPr lang="en-US" dirty="0"/>
          </a:p>
        </p:txBody>
      </p:sp>
      <p:sp>
        <p:nvSpPr>
          <p:cNvPr id="5" name="Text Placeholder 4">
            <a:extLst>
              <a:ext uri="{FF2B5EF4-FFF2-40B4-BE49-F238E27FC236}">
                <a16:creationId xmlns:a16="http://schemas.microsoft.com/office/drawing/2014/main" id="{E5A75388-47FC-4B77-A137-F9D3A97AD313}"/>
              </a:ext>
            </a:extLst>
          </p:cNvPr>
          <p:cNvSpPr>
            <a:spLocks noGrp="1"/>
          </p:cNvSpPr>
          <p:nvPr>
            <p:ph type="body" sz="half" idx="18"/>
          </p:nvPr>
        </p:nvSpPr>
        <p:spPr/>
        <p:txBody>
          <a:bodyPr/>
          <a:lstStyle/>
          <a:p>
            <a:pPr marL="285750" indent="-285750" algn="l">
              <a:buFont typeface="Wingdings" panose="05000000000000000000" pitchFamily="2" charset="2"/>
              <a:buChar char="v"/>
            </a:pPr>
            <a:r>
              <a:rPr lang="it-IT" dirty="0"/>
              <a:t>TOTAL POPULATION</a:t>
            </a:r>
          </a:p>
          <a:p>
            <a:pPr marL="285750" indent="-285750" algn="l">
              <a:buFont typeface="Wingdings" panose="05000000000000000000" pitchFamily="2" charset="2"/>
              <a:buChar char="v"/>
            </a:pPr>
            <a:r>
              <a:rPr lang="it-IT" dirty="0"/>
              <a:t>POPULATION DENSITY</a:t>
            </a:r>
          </a:p>
          <a:p>
            <a:pPr marL="285750" indent="-285750" algn="l">
              <a:buFont typeface="Wingdings" panose="05000000000000000000" pitchFamily="2" charset="2"/>
              <a:buChar char="v"/>
            </a:pPr>
            <a:r>
              <a:rPr lang="it-IT" dirty="0"/>
              <a:t>AVERAGE AGE</a:t>
            </a:r>
          </a:p>
          <a:p>
            <a:pPr marL="285750" indent="-285750">
              <a:buFont typeface="Wingdings" panose="05000000000000000000" pitchFamily="2" charset="2"/>
              <a:buChar char="v"/>
            </a:pPr>
            <a:endParaRPr lang="en-US" dirty="0"/>
          </a:p>
        </p:txBody>
      </p:sp>
      <p:sp>
        <p:nvSpPr>
          <p:cNvPr id="6" name="Text Placeholder 5">
            <a:extLst>
              <a:ext uri="{FF2B5EF4-FFF2-40B4-BE49-F238E27FC236}">
                <a16:creationId xmlns:a16="http://schemas.microsoft.com/office/drawing/2014/main" id="{F63D20DF-1AC1-45C3-87ED-63BEF4EEADC8}"/>
              </a:ext>
            </a:extLst>
          </p:cNvPr>
          <p:cNvSpPr>
            <a:spLocks noGrp="1"/>
          </p:cNvSpPr>
          <p:nvPr>
            <p:ph type="body" sz="quarter" idx="3"/>
          </p:nvPr>
        </p:nvSpPr>
        <p:spPr/>
        <p:txBody>
          <a:bodyPr/>
          <a:lstStyle/>
          <a:p>
            <a:r>
              <a:rPr lang="it-IT" dirty="0"/>
              <a:t>ECONOMIC</a:t>
            </a:r>
            <a:endParaRPr lang="en-US" dirty="0"/>
          </a:p>
        </p:txBody>
      </p:sp>
      <p:pic>
        <p:nvPicPr>
          <p:cNvPr id="29" name="Picture Placeholder 28" descr="A black and white logo&#10;&#10;Description automatically generated with low confidence">
            <a:extLst>
              <a:ext uri="{FF2B5EF4-FFF2-40B4-BE49-F238E27FC236}">
                <a16:creationId xmlns:a16="http://schemas.microsoft.com/office/drawing/2014/main" id="{4817C0FF-A43B-4552-ADE9-EE386AB3FB88}"/>
              </a:ext>
            </a:extLst>
          </p:cNvPr>
          <p:cNvPicPr>
            <a:picLocks noGrp="1" noChangeAspect="1"/>
          </p:cNvPicPr>
          <p:nvPr>
            <p:ph type="pic" idx="21"/>
          </p:nvPr>
        </p:nvPicPr>
        <p:blipFill>
          <a:blip r:embed="rId2"/>
          <a:srcRect t="12856" b="12856"/>
          <a:stretch>
            <a:fillRect/>
          </a:stretch>
        </p:blipFill>
        <p:spPr/>
      </p:pic>
      <p:sp>
        <p:nvSpPr>
          <p:cNvPr id="8" name="Text Placeholder 7">
            <a:extLst>
              <a:ext uri="{FF2B5EF4-FFF2-40B4-BE49-F238E27FC236}">
                <a16:creationId xmlns:a16="http://schemas.microsoft.com/office/drawing/2014/main" id="{E2B750C4-4447-4ACD-B71A-D6142305B87B}"/>
              </a:ext>
            </a:extLst>
          </p:cNvPr>
          <p:cNvSpPr>
            <a:spLocks noGrp="1"/>
          </p:cNvSpPr>
          <p:nvPr>
            <p:ph type="body" sz="half" idx="19"/>
          </p:nvPr>
        </p:nvSpPr>
        <p:spPr/>
        <p:txBody>
          <a:bodyPr/>
          <a:lstStyle/>
          <a:p>
            <a:pPr marL="285750" indent="-285750" algn="l">
              <a:buFont typeface="Wingdings" panose="05000000000000000000" pitchFamily="2" charset="2"/>
              <a:buChar char="v"/>
            </a:pPr>
            <a:r>
              <a:rPr lang="it-IT" dirty="0"/>
              <a:t>AVERAGE INCOME</a:t>
            </a:r>
            <a:endParaRPr lang="en-US" dirty="0"/>
          </a:p>
        </p:txBody>
      </p:sp>
      <p:sp>
        <p:nvSpPr>
          <p:cNvPr id="9" name="Text Placeholder 8">
            <a:extLst>
              <a:ext uri="{FF2B5EF4-FFF2-40B4-BE49-F238E27FC236}">
                <a16:creationId xmlns:a16="http://schemas.microsoft.com/office/drawing/2014/main" id="{0CD3674B-A4D4-4A89-8282-7D775C5E2601}"/>
              </a:ext>
            </a:extLst>
          </p:cNvPr>
          <p:cNvSpPr>
            <a:spLocks noGrp="1"/>
          </p:cNvSpPr>
          <p:nvPr>
            <p:ph type="body" sz="quarter" idx="13"/>
          </p:nvPr>
        </p:nvSpPr>
        <p:spPr/>
        <p:txBody>
          <a:bodyPr/>
          <a:lstStyle/>
          <a:p>
            <a:r>
              <a:rPr lang="it-IT" dirty="0"/>
              <a:t>COORDINATES</a:t>
            </a:r>
            <a:endParaRPr lang="en-US" dirty="0"/>
          </a:p>
        </p:txBody>
      </p:sp>
      <p:sp>
        <p:nvSpPr>
          <p:cNvPr id="11" name="Text Placeholder 10">
            <a:extLst>
              <a:ext uri="{FF2B5EF4-FFF2-40B4-BE49-F238E27FC236}">
                <a16:creationId xmlns:a16="http://schemas.microsoft.com/office/drawing/2014/main" id="{E0EBEF73-3637-4ED8-9319-17E5BE5420B5}"/>
              </a:ext>
            </a:extLst>
          </p:cNvPr>
          <p:cNvSpPr>
            <a:spLocks noGrp="1"/>
          </p:cNvSpPr>
          <p:nvPr>
            <p:ph type="body" sz="half" idx="20"/>
          </p:nvPr>
        </p:nvSpPr>
        <p:spPr/>
        <p:txBody>
          <a:bodyPr/>
          <a:lstStyle/>
          <a:p>
            <a:pPr marL="285750" indent="-285750" algn="l">
              <a:buFont typeface="Wingdings" panose="05000000000000000000" pitchFamily="2" charset="2"/>
              <a:buChar char="v"/>
            </a:pPr>
            <a:r>
              <a:rPr lang="it-IT" dirty="0"/>
              <a:t>VENUES LOCATION</a:t>
            </a:r>
          </a:p>
          <a:p>
            <a:pPr marL="285750" indent="-285750" algn="l">
              <a:buFont typeface="Wingdings" panose="05000000000000000000" pitchFamily="2" charset="2"/>
              <a:buChar char="v"/>
            </a:pPr>
            <a:r>
              <a:rPr lang="it-IT" dirty="0"/>
              <a:t>BOROUGH BORDERS</a:t>
            </a:r>
            <a:endParaRPr lang="en-US" dirty="0"/>
          </a:p>
        </p:txBody>
      </p:sp>
      <p:pic>
        <p:nvPicPr>
          <p:cNvPr id="27" name="Picture Placeholder 26" descr="A black and white logo&#10;&#10;Description automatically generated with low confidence">
            <a:extLst>
              <a:ext uri="{FF2B5EF4-FFF2-40B4-BE49-F238E27FC236}">
                <a16:creationId xmlns:a16="http://schemas.microsoft.com/office/drawing/2014/main" id="{79740F4E-B397-4797-AEF7-73A61BEE5193}"/>
              </a:ext>
            </a:extLst>
          </p:cNvPr>
          <p:cNvPicPr>
            <a:picLocks noGrp="1" noChangeAspect="1"/>
          </p:cNvPicPr>
          <p:nvPr>
            <p:ph type="pic" idx="15"/>
          </p:nvPr>
        </p:nvPicPr>
        <p:blipFill>
          <a:blip r:embed="rId3"/>
          <a:srcRect t="12966" b="12966"/>
          <a:stretch>
            <a:fillRect/>
          </a:stretch>
        </p:blipFill>
        <p:spPr/>
      </p:pic>
      <p:pic>
        <p:nvPicPr>
          <p:cNvPr id="43" name="Picture Placeholder 42" descr="A black and white outline of a person's head&#10;&#10;Description automatically generated with low confidence">
            <a:extLst>
              <a:ext uri="{FF2B5EF4-FFF2-40B4-BE49-F238E27FC236}">
                <a16:creationId xmlns:a16="http://schemas.microsoft.com/office/drawing/2014/main" id="{AE6B6F82-AD71-4AA8-A261-5BCDCE9BFAD6}"/>
              </a:ext>
            </a:extLst>
          </p:cNvPr>
          <p:cNvPicPr>
            <a:picLocks noGrp="1" noChangeAspect="1"/>
          </p:cNvPicPr>
          <p:nvPr>
            <p:ph type="pic" idx="22"/>
          </p:nvPr>
        </p:nvPicPr>
        <p:blipFill>
          <a:blip r:embed="rId4"/>
          <a:srcRect t="12892" b="12892"/>
          <a:stretch>
            <a:fillRect/>
          </a:stretch>
        </p:blipFill>
        <p:spPr/>
      </p:pic>
    </p:spTree>
    <p:extLst>
      <p:ext uri="{BB962C8B-B14F-4D97-AF65-F5344CB8AC3E}">
        <p14:creationId xmlns:p14="http://schemas.microsoft.com/office/powerpoint/2010/main" val="78813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2" name="Content Placeholder 11" descr="A picture containing diagram&#10;&#10;Description automatically generated">
            <a:extLst>
              <a:ext uri="{FF2B5EF4-FFF2-40B4-BE49-F238E27FC236}">
                <a16:creationId xmlns:a16="http://schemas.microsoft.com/office/drawing/2014/main" id="{CC92048B-4755-42AF-864A-F437B4493918}"/>
              </a:ext>
            </a:extLst>
          </p:cNvPr>
          <p:cNvPicPr>
            <a:picLocks noGrp="1" noChangeAspect="1"/>
          </p:cNvPicPr>
          <p:nvPr>
            <p:ph idx="1"/>
          </p:nvPr>
        </p:nvPicPr>
        <p:blipFill rotWithShape="1">
          <a:blip r:embed="rId3"/>
          <a:srcRect l="631" r="1148" b="1"/>
          <a:stretch/>
        </p:blipFill>
        <p:spPr>
          <a:xfrm>
            <a:off x="1" y="10"/>
            <a:ext cx="12192000" cy="6857990"/>
          </a:xfrm>
          <a:prstGeom prst="rect">
            <a:avLst/>
          </a:prstGeom>
        </p:spPr>
      </p:pic>
      <p:sp useBgFill="1">
        <p:nvSpPr>
          <p:cNvPr id="2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958E00C-5FD9-4209-8348-D8F97BC52FF7}"/>
              </a:ext>
            </a:extLst>
          </p:cNvPr>
          <p:cNvSpPr>
            <a:spLocks noGrp="1"/>
          </p:cNvSpPr>
          <p:nvPr>
            <p:ph type="title"/>
          </p:nvPr>
        </p:nvSpPr>
        <p:spPr>
          <a:xfrm>
            <a:off x="7780424" y="845389"/>
            <a:ext cx="3596420" cy="979017"/>
          </a:xfrm>
        </p:spPr>
        <p:txBody>
          <a:bodyPr vert="horz" lIns="91440" tIns="45720" rIns="91440" bIns="45720" rtlCol="0" anchor="b">
            <a:normAutofit/>
          </a:bodyPr>
          <a:lstStyle/>
          <a:p>
            <a:pPr algn="l"/>
            <a:r>
              <a:rPr lang="en-US" sz="2400"/>
              <a:t>FOURTHSQUARE IMPLEMENTATION</a:t>
            </a:r>
          </a:p>
        </p:txBody>
      </p:sp>
      <p:sp>
        <p:nvSpPr>
          <p:cNvPr id="4" name="Text Placeholder 3">
            <a:extLst>
              <a:ext uri="{FF2B5EF4-FFF2-40B4-BE49-F238E27FC236}">
                <a16:creationId xmlns:a16="http://schemas.microsoft.com/office/drawing/2014/main" id="{5E3FAF4A-A9A9-4DDE-8D82-E908FF4609D9}"/>
              </a:ext>
            </a:extLst>
          </p:cNvPr>
          <p:cNvSpPr>
            <a:spLocks noGrp="1"/>
          </p:cNvSpPr>
          <p:nvPr>
            <p:ph type="body" sz="half" idx="2"/>
          </p:nvPr>
        </p:nvSpPr>
        <p:spPr>
          <a:xfrm>
            <a:off x="7780424" y="1968238"/>
            <a:ext cx="3531684" cy="3679189"/>
          </a:xfrm>
        </p:spPr>
        <p:txBody>
          <a:bodyPr vert="horz" lIns="91440" tIns="45720" rIns="91440" bIns="45720" rtlCol="0" anchor="t">
            <a:normAutofit/>
          </a:bodyPr>
          <a:lstStyle/>
          <a:p>
            <a:pPr marL="285750" indent="-285750" algn="l">
              <a:buFont typeface="Wingdings 2" charset="2"/>
              <a:buChar char="v"/>
            </a:pPr>
            <a:r>
              <a:rPr lang="en-US" dirty="0"/>
              <a:t>DEFINE A RECTANGULAR AREA</a:t>
            </a:r>
          </a:p>
          <a:p>
            <a:pPr marL="285750" indent="-285750" algn="l">
              <a:buFont typeface="Wingdings 2" charset="2"/>
              <a:buChar char="v"/>
            </a:pPr>
            <a:r>
              <a:rPr lang="en-US" dirty="0"/>
              <a:t>SUBDIVIDE IT IN SMALLER SQUARES </a:t>
            </a:r>
          </a:p>
          <a:p>
            <a:pPr marL="285750" indent="-285750" algn="l">
              <a:buFont typeface="Wingdings 2" charset="2"/>
              <a:buChar char="v"/>
            </a:pPr>
            <a:r>
              <a:rPr lang="en-US" dirty="0"/>
              <a:t>CALL FOURTHSQUARE FOR VENUE EXPLORATION IN EVERY SQUARE</a:t>
            </a:r>
          </a:p>
          <a:p>
            <a:pPr marL="285750" indent="-285750" algn="l">
              <a:buFont typeface="Wingdings 2" charset="2"/>
              <a:buChar char="v"/>
            </a:pPr>
            <a:endParaRPr lang="en-US" dirty="0"/>
          </a:p>
        </p:txBody>
      </p:sp>
      <p:sp>
        <p:nvSpPr>
          <p:cNvPr id="19" name="Text Placeholder 4">
            <a:extLst>
              <a:ext uri="{FF2B5EF4-FFF2-40B4-BE49-F238E27FC236}">
                <a16:creationId xmlns:a16="http://schemas.microsoft.com/office/drawing/2014/main" id="{50D92154-F8AC-4882-B973-0796ECD63F13}"/>
              </a:ext>
            </a:extLst>
          </p:cNvPr>
          <p:cNvSpPr txBox="1">
            <a:spLocks/>
          </p:cNvSpPr>
          <p:nvPr/>
        </p:nvSpPr>
        <p:spPr>
          <a:xfrm>
            <a:off x="7895774" y="4112589"/>
            <a:ext cx="3300984" cy="1900022"/>
          </a:xfrm>
          <a:prstGeom prst="rect">
            <a:avLst/>
          </a:prstGeom>
        </p:spPr>
        <p:txBody>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85750" indent="-285750">
              <a:buFont typeface="Wingdings" panose="05000000000000000000" pitchFamily="2" charset="2"/>
              <a:buChar char="v"/>
            </a:pPr>
            <a:r>
              <a:rPr lang="it-IT" sz="1400" dirty="0"/>
              <a:t>VENUE GEOCOORDINATES</a:t>
            </a:r>
          </a:p>
          <a:p>
            <a:pPr marL="285750" indent="-285750">
              <a:buFont typeface="Wingdings" panose="05000000000000000000" pitchFamily="2" charset="2"/>
              <a:buChar char="v"/>
            </a:pPr>
            <a:r>
              <a:rPr lang="it-IT" sz="1400" dirty="0"/>
              <a:t>VENUE UNIQUE </a:t>
            </a:r>
            <a:r>
              <a:rPr lang="it-IT" sz="1400" dirty="0" err="1"/>
              <a:t>IDs</a:t>
            </a:r>
            <a:endParaRPr lang="it-IT" sz="1400" dirty="0"/>
          </a:p>
          <a:p>
            <a:pPr marL="285750" indent="-285750">
              <a:buFont typeface="Wingdings" panose="05000000000000000000" pitchFamily="2" charset="2"/>
              <a:buChar char="v"/>
            </a:pPr>
            <a:r>
              <a:rPr lang="it-IT" sz="1400" dirty="0"/>
              <a:t>VENUE NAMES</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1620639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89C4D-A98B-4DF8-8EF2-8BCFE2798BF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cs typeface="Times New Roman" panose="02020603050405020304" pitchFamily="18" charset="0"/>
              </a:rPr>
              <a:t>Relation between venue number and population density</a:t>
            </a:r>
            <a:endParaRPr lang="en-US" sz="3900"/>
          </a:p>
        </p:txBody>
      </p:sp>
      <p:sp>
        <p:nvSpPr>
          <p:cNvPr id="24" name="Rectangle 2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A5A8D9DF-A8B1-498A-A40E-CAA1A81429FD}"/>
              </a:ext>
            </a:extLst>
          </p:cNvPr>
          <p:cNvPicPr>
            <a:picLocks noGrp="1" noChangeAspect="1"/>
          </p:cNvPicPr>
          <p:nvPr>
            <p:ph sz="half" idx="2"/>
          </p:nvPr>
        </p:nvPicPr>
        <p:blipFill>
          <a:blip r:embed="rId3"/>
          <a:stretch/>
        </p:blipFill>
        <p:spPr>
          <a:xfrm>
            <a:off x="5324315" y="1600688"/>
            <a:ext cx="6197668" cy="3656624"/>
          </a:xfrm>
          <a:prstGeom prst="rect">
            <a:avLst/>
          </a:prstGeom>
        </p:spPr>
      </p:pic>
    </p:spTree>
    <p:extLst>
      <p:ext uri="{BB962C8B-B14F-4D97-AF65-F5344CB8AC3E}">
        <p14:creationId xmlns:p14="http://schemas.microsoft.com/office/powerpoint/2010/main" val="159906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9C4D-A98B-4DF8-8EF2-8BCFE2798BF7}"/>
              </a:ext>
            </a:extLst>
          </p:cNvPr>
          <p:cNvSpPr>
            <a:spLocks noGrp="1"/>
          </p:cNvSpPr>
          <p:nvPr>
            <p:ph type="title"/>
          </p:nvPr>
        </p:nvSpPr>
        <p:spPr>
          <a:xfrm>
            <a:off x="1370693" y="4511814"/>
            <a:ext cx="9440034" cy="1130260"/>
          </a:xfrm>
        </p:spPr>
        <p:txBody>
          <a:bodyPr vert="horz" lIns="91440" tIns="45720" rIns="91440" bIns="45720" rtlCol="0" anchor="b">
            <a:normAutofit/>
          </a:bodyPr>
          <a:lstStyle/>
          <a:p>
            <a:r>
              <a:rPr lang="en-US" sz="3700" dirty="0">
                <a:cs typeface="Times New Roman" panose="02020603050405020304" pitchFamily="18" charset="0"/>
              </a:rPr>
              <a:t>Relation between venue number and total population</a:t>
            </a:r>
            <a:endParaRPr lang="en-US" sz="3700" dirty="0"/>
          </a:p>
        </p:txBody>
      </p:sp>
      <p:pic>
        <p:nvPicPr>
          <p:cNvPr id="17" name="Picture 16">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12" name="Content Placeholder 11" descr="Chart, scatter chart&#10;&#10;Description automatically generated">
            <a:extLst>
              <a:ext uri="{FF2B5EF4-FFF2-40B4-BE49-F238E27FC236}">
                <a16:creationId xmlns:a16="http://schemas.microsoft.com/office/drawing/2014/main" id="{62583E1A-B274-44EA-A601-7A23B5E2AECC}"/>
              </a:ext>
            </a:extLst>
          </p:cNvPr>
          <p:cNvPicPr>
            <a:picLocks noGrp="1" noChangeAspect="1"/>
          </p:cNvPicPr>
          <p:nvPr>
            <p:ph sz="half" idx="2"/>
          </p:nvPr>
        </p:nvPicPr>
        <p:blipFill>
          <a:blip r:embed="rId4"/>
          <a:stretch>
            <a:fillRect/>
          </a:stretch>
        </p:blipFill>
        <p:spPr>
          <a:xfrm>
            <a:off x="6271879" y="874481"/>
            <a:ext cx="5101771" cy="3175851"/>
          </a:xfrm>
          <a:prstGeom prst="rect">
            <a:avLst/>
          </a:prstGeom>
        </p:spPr>
      </p:pic>
      <p:pic>
        <p:nvPicPr>
          <p:cNvPr id="10" name="Content Placeholder 9" descr="Chart, scatter chart&#10;&#10;Description automatically generated">
            <a:extLst>
              <a:ext uri="{FF2B5EF4-FFF2-40B4-BE49-F238E27FC236}">
                <a16:creationId xmlns:a16="http://schemas.microsoft.com/office/drawing/2014/main" id="{A5A8D9DF-A8B1-498A-A40E-CAA1A81429FD}"/>
              </a:ext>
            </a:extLst>
          </p:cNvPr>
          <p:cNvPicPr>
            <a:picLocks noGrp="1" noChangeAspect="1"/>
          </p:cNvPicPr>
          <p:nvPr>
            <p:ph sz="half" idx="1"/>
          </p:nvPr>
        </p:nvPicPr>
        <p:blipFill>
          <a:blip r:embed="rId5"/>
          <a:stretch>
            <a:fillRect/>
          </a:stretch>
        </p:blipFill>
        <p:spPr>
          <a:xfrm>
            <a:off x="817771" y="874481"/>
            <a:ext cx="5102352" cy="3163458"/>
          </a:xfrm>
          <a:prstGeom prst="rect">
            <a:avLst/>
          </a:prstGeom>
        </p:spPr>
      </p:pic>
    </p:spTree>
    <p:extLst>
      <p:ext uri="{BB962C8B-B14F-4D97-AF65-F5344CB8AC3E}">
        <p14:creationId xmlns:p14="http://schemas.microsoft.com/office/powerpoint/2010/main" val="3185075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9C4D-A98B-4DF8-8EF2-8BCFE2798BF7}"/>
              </a:ext>
            </a:extLst>
          </p:cNvPr>
          <p:cNvSpPr>
            <a:spLocks noGrp="1"/>
          </p:cNvSpPr>
          <p:nvPr>
            <p:ph type="title"/>
          </p:nvPr>
        </p:nvSpPr>
        <p:spPr>
          <a:xfrm>
            <a:off x="1370693" y="4511814"/>
            <a:ext cx="9440034" cy="1130260"/>
          </a:xfrm>
        </p:spPr>
        <p:txBody>
          <a:bodyPr vert="horz" lIns="91440" tIns="45720" rIns="91440" bIns="45720" rtlCol="0" anchor="b">
            <a:normAutofit/>
          </a:bodyPr>
          <a:lstStyle/>
          <a:p>
            <a:r>
              <a:rPr lang="en-US" sz="3700" dirty="0">
                <a:cs typeface="Times New Roman" panose="02020603050405020304" pitchFamily="18" charset="0"/>
              </a:rPr>
              <a:t>Relation between venue number and average income</a:t>
            </a:r>
            <a:endParaRPr lang="en-US" sz="3700" dirty="0"/>
          </a:p>
        </p:txBody>
      </p:sp>
      <p:pic>
        <p:nvPicPr>
          <p:cNvPr id="17" name="Picture 16">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12" name="Content Placeholder 11">
            <a:extLst>
              <a:ext uri="{FF2B5EF4-FFF2-40B4-BE49-F238E27FC236}">
                <a16:creationId xmlns:a16="http://schemas.microsoft.com/office/drawing/2014/main" id="{62583E1A-B274-44EA-A601-7A23B5E2AECC}"/>
              </a:ext>
            </a:extLst>
          </p:cNvPr>
          <p:cNvPicPr>
            <a:picLocks noGrp="1" noChangeAspect="1"/>
          </p:cNvPicPr>
          <p:nvPr>
            <p:ph sz="half" idx="2"/>
          </p:nvPr>
        </p:nvPicPr>
        <p:blipFill>
          <a:blip r:embed="rId4"/>
          <a:srcRect/>
          <a:stretch/>
        </p:blipFill>
        <p:spPr>
          <a:xfrm>
            <a:off x="6271879" y="875189"/>
            <a:ext cx="5101771" cy="3174434"/>
          </a:xfrm>
          <a:prstGeom prst="rect">
            <a:avLst/>
          </a:prstGeom>
        </p:spPr>
      </p:pic>
      <p:pic>
        <p:nvPicPr>
          <p:cNvPr id="10" name="Content Placeholder 9">
            <a:extLst>
              <a:ext uri="{FF2B5EF4-FFF2-40B4-BE49-F238E27FC236}">
                <a16:creationId xmlns:a16="http://schemas.microsoft.com/office/drawing/2014/main" id="{A5A8D9DF-A8B1-498A-A40E-CAA1A81429FD}"/>
              </a:ext>
            </a:extLst>
          </p:cNvPr>
          <p:cNvPicPr>
            <a:picLocks noGrp="1" noChangeAspect="1"/>
          </p:cNvPicPr>
          <p:nvPr>
            <p:ph sz="half" idx="1"/>
          </p:nvPr>
        </p:nvPicPr>
        <p:blipFill>
          <a:blip r:embed="rId5"/>
          <a:srcRect/>
          <a:stretch/>
        </p:blipFill>
        <p:spPr>
          <a:xfrm>
            <a:off x="817771" y="942715"/>
            <a:ext cx="5102352" cy="3026989"/>
          </a:xfrm>
          <a:prstGeom prst="rect">
            <a:avLst/>
          </a:prstGeom>
        </p:spPr>
      </p:pic>
    </p:spTree>
    <p:extLst>
      <p:ext uri="{BB962C8B-B14F-4D97-AF65-F5344CB8AC3E}">
        <p14:creationId xmlns:p14="http://schemas.microsoft.com/office/powerpoint/2010/main" val="2180169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314</Words>
  <Application>Microsoft Office PowerPoint</Application>
  <PresentationFormat>Widescreen</PresentationFormat>
  <Paragraphs>61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 Nova</vt:lpstr>
      <vt:lpstr>Arial Nova Light</vt:lpstr>
      <vt:lpstr>Wingdings</vt:lpstr>
      <vt:lpstr>Wingdings 2</vt:lpstr>
      <vt:lpstr>SlateVTI</vt:lpstr>
      <vt:lpstr>Data Science Capstone Project</vt:lpstr>
      <vt:lpstr>PREDICTING SUITABLE AREAS FOR INVESTMENTS </vt:lpstr>
      <vt:lpstr>BACKGROUND</vt:lpstr>
      <vt:lpstr>THE PROBLEM</vt:lpstr>
      <vt:lpstr>THE DATA</vt:lpstr>
      <vt:lpstr>FOURTHSQUARE IMPLEMENTATION</vt:lpstr>
      <vt:lpstr>Relation between venue number and population density</vt:lpstr>
      <vt:lpstr>Relation between venue number and total population</vt:lpstr>
      <vt:lpstr>Relation between venue number and average income</vt:lpstr>
      <vt:lpstr>Relation between venue number and average age</vt:lpstr>
      <vt:lpstr>Relation between venue number and borough extension</vt:lpstr>
      <vt:lpstr>DENSITY OF FITNESS CENTERS </vt:lpstr>
      <vt:lpstr>PREDICTIVE MODELS</vt:lpstr>
      <vt:lpstr>MULTIPLE LINEAR REGRESSION</vt:lpstr>
      <vt:lpstr>RANDOM FORESET REGRESSION</vt:lpstr>
      <vt:lpstr>MLR &amp; RANDOM FORESET REGRESSION</vt:lpstr>
      <vt:lpstr>PREDICTION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Capstone Project</dc:title>
  <dc:creator>Enrico Siagri</dc:creator>
  <cp:lastModifiedBy>Enrico Siagri</cp:lastModifiedBy>
  <cp:revision>1</cp:revision>
  <dcterms:created xsi:type="dcterms:W3CDTF">2020-12-28T20:09:45Z</dcterms:created>
  <dcterms:modified xsi:type="dcterms:W3CDTF">2020-12-28T20:09:48Z</dcterms:modified>
</cp:coreProperties>
</file>